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57" r:id="rId3"/>
    <p:sldId id="268" r:id="rId4"/>
    <p:sldId id="259" r:id="rId5"/>
    <p:sldId id="260" r:id="rId6"/>
    <p:sldId id="261" r:id="rId7"/>
    <p:sldId id="265" r:id="rId8"/>
    <p:sldId id="266" r:id="rId9"/>
    <p:sldId id="269" r:id="rId10"/>
    <p:sldId id="267" r:id="rId11"/>
    <p:sldId id="27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4997" autoAdjust="0"/>
    <p:restoredTop sz="94364" autoAdjust="0"/>
  </p:normalViewPr>
  <p:slideViewPr>
    <p:cSldViewPr snapToGrid="0" showGuides="1">
      <p:cViewPr varScale="1">
        <p:scale>
          <a:sx n="68" d="100"/>
          <a:sy n="68" d="100"/>
        </p:scale>
        <p:origin x="550" y="36"/>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54" d="100"/>
          <a:sy n="54" d="100"/>
        </p:scale>
        <p:origin x="2568" y="4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F6F41D-0F60-4DC8-ABCC-3E26BFC65EE3}" type="datetimeFigureOut">
              <a:rPr lang="de-DE" smtClean="0"/>
              <a:t>09.10.2025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FD0DDF-565D-40B9-9B5B-3E2FDE544343}" type="slidenum">
              <a:rPr lang="de-DE" smtClean="0"/>
              <a:t>‹Nr.›</a:t>
            </a:fld>
            <a:endParaRPr lang="de-DE"/>
          </a:p>
        </p:txBody>
      </p:sp>
    </p:spTree>
    <p:extLst>
      <p:ext uri="{BB962C8B-B14F-4D97-AF65-F5344CB8AC3E}">
        <p14:creationId xmlns:p14="http://schemas.microsoft.com/office/powerpoint/2010/main" val="2355788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nSpc>
                <a:spcPct val="107000"/>
              </a:lnSpc>
              <a:spcAft>
                <a:spcPts val="800"/>
              </a:spcAft>
            </a:pPr>
            <a:r>
              <a:rPr lang="en-GB" sz="2400" kern="100" dirty="0">
                <a:effectLst/>
                <a:latin typeface="Aptos" panose="020B0004020202020204" pitchFamily="34" charset="0"/>
                <a:ea typeface="Aptos" panose="020B0004020202020204" pitchFamily="34" charset="0"/>
                <a:cs typeface="Times New Roman" panose="02020603050405020304" pitchFamily="18" charset="0"/>
              </a:rPr>
              <a:t>Good morning ladies and gentlemen, my name is Siegfried Samer, I work for Austria‘s collective rights management societies for musical works, AKM and </a:t>
            </a:r>
            <a:r>
              <a:rPr lang="en-GB" sz="2400" kern="100" dirty="0" err="1">
                <a:effectLst/>
                <a:latin typeface="Aptos" panose="020B0004020202020204" pitchFamily="34" charset="0"/>
                <a:ea typeface="Aptos" panose="020B0004020202020204" pitchFamily="34" charset="0"/>
                <a:cs typeface="Times New Roman" panose="02020603050405020304" pitchFamily="18" charset="0"/>
              </a:rPr>
              <a:t>austro</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 </a:t>
            </a:r>
            <a:r>
              <a:rPr lang="en-GB" sz="2400" kern="100" dirty="0" err="1">
                <a:effectLst/>
                <a:latin typeface="Aptos" panose="020B0004020202020204" pitchFamily="34" charset="0"/>
                <a:ea typeface="Aptos" panose="020B0004020202020204" pitchFamily="34" charset="0"/>
                <a:cs typeface="Times New Roman" panose="02020603050405020304" pitchFamily="18" charset="0"/>
              </a:rPr>
              <a:t>mechana</a:t>
            </a:r>
            <a:r>
              <a:rPr lang="en-GB" sz="2400" kern="100" dirty="0">
                <a:effectLst/>
                <a:latin typeface="Aptos" panose="020B0004020202020204" pitchFamily="34" charset="0"/>
                <a:ea typeface="Aptos" panose="020B0004020202020204" pitchFamily="34" charset="0"/>
                <a:cs typeface="Times New Roman" panose="02020603050405020304" pitchFamily="18" charset="0"/>
              </a:rPr>
              <a:t>, as the Head of its Media Department, and I would like to start my presentation about an Austrian perspective of music authors &amp; composers in the streaming age with a REVELATION and an APOLOGY.</a:t>
            </a:r>
            <a:endParaRPr lang="de-DE" sz="24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2400" kern="100" dirty="0">
                <a:effectLst/>
                <a:latin typeface="Aptos" panose="020B0004020202020204" pitchFamily="34" charset="0"/>
                <a:ea typeface="Aptos" panose="020B0004020202020204" pitchFamily="34" charset="0"/>
                <a:cs typeface="Times New Roman" panose="02020603050405020304" pitchFamily="18" charset="0"/>
              </a:rPr>
              <a:t>SLIDE CHANGE</a:t>
            </a:r>
            <a:endParaRPr lang="de-DE"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de-DE" dirty="0"/>
          </a:p>
        </p:txBody>
      </p:sp>
      <p:sp>
        <p:nvSpPr>
          <p:cNvPr id="4" name="Foliennummernplatzhalter 3"/>
          <p:cNvSpPr>
            <a:spLocks noGrp="1"/>
          </p:cNvSpPr>
          <p:nvPr>
            <p:ph type="sldNum" sz="quarter" idx="5"/>
          </p:nvPr>
        </p:nvSpPr>
        <p:spPr/>
        <p:txBody>
          <a:bodyPr/>
          <a:lstStyle/>
          <a:p>
            <a:fld id="{95FD0DDF-565D-40B9-9B5B-3E2FDE544343}" type="slidenum">
              <a:rPr lang="de-DE" smtClean="0"/>
              <a:t>1</a:t>
            </a:fld>
            <a:endParaRPr lang="de-DE"/>
          </a:p>
        </p:txBody>
      </p:sp>
    </p:spTree>
    <p:extLst>
      <p:ext uri="{BB962C8B-B14F-4D97-AF65-F5344CB8AC3E}">
        <p14:creationId xmlns:p14="http://schemas.microsoft.com/office/powerpoint/2010/main" val="16529838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So I would like to leave you with these additional possible topics for discussion, and hope that following our panel and the entire event today, I will be able to return home not with a SOCRATIC, but with a, let’s say,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POST-SOCRATIC REVELATION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that I might, after all, “KNOW SOMETHING”.</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Thank you very much</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de-DE" dirty="0"/>
          </a:p>
        </p:txBody>
      </p:sp>
      <p:sp>
        <p:nvSpPr>
          <p:cNvPr id="4" name="Foliennummernplatzhalter 3"/>
          <p:cNvSpPr>
            <a:spLocks noGrp="1"/>
          </p:cNvSpPr>
          <p:nvPr>
            <p:ph type="sldNum" sz="quarter" idx="5"/>
          </p:nvPr>
        </p:nvSpPr>
        <p:spPr/>
        <p:txBody>
          <a:bodyPr/>
          <a:lstStyle/>
          <a:p>
            <a:fld id="{95FD0DDF-565D-40B9-9B5B-3E2FDE544343}" type="slidenum">
              <a:rPr lang="de-DE" smtClean="0"/>
              <a:t>10</a:t>
            </a:fld>
            <a:endParaRPr lang="de-DE"/>
          </a:p>
        </p:txBody>
      </p:sp>
    </p:spTree>
    <p:extLst>
      <p:ext uri="{BB962C8B-B14F-4D97-AF65-F5344CB8AC3E}">
        <p14:creationId xmlns:p14="http://schemas.microsoft.com/office/powerpoint/2010/main" val="37285862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95FD0DDF-565D-40B9-9B5B-3E2FDE544343}" type="slidenum">
              <a:rPr lang="de-DE" smtClean="0"/>
              <a:t>11</a:t>
            </a:fld>
            <a:endParaRPr lang="de-DE"/>
          </a:p>
        </p:txBody>
      </p:sp>
    </p:spTree>
    <p:extLst>
      <p:ext uri="{BB962C8B-B14F-4D97-AF65-F5344CB8AC3E}">
        <p14:creationId xmlns:p14="http://schemas.microsoft.com/office/powerpoint/2010/main" val="2535944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Let me start with the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REVELATION</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which is actually a threefold revelation.</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The revelation came to me as I was traveling on the train to </a:t>
            </a:r>
            <a:r>
              <a:rPr lang="en-GB" sz="1800" kern="100" dirty="0" err="1">
                <a:effectLst/>
                <a:latin typeface="Aptos" panose="020B0004020202020204" pitchFamily="34" charset="0"/>
                <a:ea typeface="Aptos" panose="020B0004020202020204" pitchFamily="34" charset="0"/>
                <a:cs typeface="Times New Roman" panose="02020603050405020304" pitchFamily="18" charset="0"/>
              </a:rPr>
              <a:t>Opatija</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yesterday, and I had a lot of time on my hands. </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Now having a lot of time on your hands is not always a good thing, as it gives you ample opportunity to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THINK</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So I started thinking about my presentation, and this leads me to the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FIRST REVELATION</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I am not supposed to be here. </a:t>
            </a:r>
            <a:endParaRPr lang="de-DE" sz="18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And I don’t mean this in a philosophical or existential way, but a purely factual one – I am here today in lieu of my esteemed colleague Paul Fischer, Head of AKM and </a:t>
            </a:r>
            <a:r>
              <a:rPr lang="en-GB" sz="1800" kern="100" dirty="0" err="1">
                <a:effectLst/>
                <a:latin typeface="Aptos" panose="020B0004020202020204" pitchFamily="34" charset="0"/>
                <a:ea typeface="Aptos" panose="020B0004020202020204" pitchFamily="34" charset="0"/>
                <a:cs typeface="Times New Roman" panose="02020603050405020304" pitchFamily="18" charset="0"/>
              </a:rPr>
              <a:t>austro</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t>
            </a:r>
            <a:r>
              <a:rPr lang="en-GB" sz="1800" kern="100" dirty="0" err="1">
                <a:effectLst/>
                <a:latin typeface="Aptos" panose="020B0004020202020204" pitchFamily="34" charset="0"/>
                <a:ea typeface="Aptos" panose="020B0004020202020204" pitchFamily="34" charset="0"/>
                <a:cs typeface="Times New Roman" panose="02020603050405020304" pitchFamily="18" charset="0"/>
              </a:rPr>
              <a:t>mechana’s</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legal department, who unfortunately cannot be here today due to a scheduling conflict.</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Now as I have been working for AKM and </a:t>
            </a:r>
            <a:r>
              <a:rPr lang="en-GB" sz="1800" kern="100" dirty="0" err="1">
                <a:effectLst/>
                <a:latin typeface="Aptos" panose="020B0004020202020204" pitchFamily="34" charset="0"/>
                <a:ea typeface="Aptos" panose="020B0004020202020204" pitchFamily="34" charset="0"/>
                <a:cs typeface="Times New Roman" panose="02020603050405020304" pitchFamily="18" charset="0"/>
              </a:rPr>
              <a:t>austro</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t>
            </a:r>
            <a:r>
              <a:rPr lang="en-GB" sz="1800" kern="100" dirty="0" err="1">
                <a:effectLst/>
                <a:latin typeface="Aptos" panose="020B0004020202020204" pitchFamily="34" charset="0"/>
                <a:ea typeface="Aptos" panose="020B0004020202020204" pitchFamily="34" charset="0"/>
                <a:cs typeface="Times New Roman" panose="02020603050405020304" pitchFamily="18" charset="0"/>
              </a:rPr>
              <a:t>mechana</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for going on 15 years in the licensing field, in contrast to my colleague Paul, I consider myself more of a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handyman</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in the context of copyright – as someone who is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USING THE TOOLS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given to him by people much smarter and more knowledgeable than he – the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thinkers and wordsmiths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who create our collective copyright legislation –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AND THAT INCLUDES MANY OF YOU.</a:t>
            </a:r>
            <a:endParaRPr lang="de-DE" sz="18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And this leads me to my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SECOND REVELATION</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that being: I am quite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intimidated</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to be speaking here today, in this forum comprised of the brightest minds and leading experts in copyright. </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And when this revelation hit me, I started panicking a little, thinking about what it is that someone like me could possibly teach such experts as yourselves about copyright, and this led me to the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THIRD REVELATION</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for the answer to that question is: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NOTHING</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That’s right, I think I can teach you nothing new about copyright.</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So upon having this very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SOCRACTIC</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REVELATION</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I then thought: If I can’t really tell you anything new about copyright, then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WHAT IS IT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that I could speak to you about?`</a:t>
            </a: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br>
              <a:rPr lang="en-GB" sz="1800" kern="100" dirty="0">
                <a:effectLst/>
                <a:latin typeface="Aptos" panose="020B0004020202020204" pitchFamily="34" charset="0"/>
                <a:ea typeface="Aptos" panose="020B0004020202020204" pitchFamily="34" charset="0"/>
                <a:cs typeface="Times New Roman" panose="02020603050405020304" pitchFamily="18" charset="0"/>
              </a:rPr>
            </a:br>
            <a:r>
              <a:rPr lang="en-GB" sz="1800" kern="100" dirty="0">
                <a:effectLst/>
                <a:latin typeface="Aptos" panose="020B0004020202020204" pitchFamily="34" charset="0"/>
                <a:ea typeface="Aptos" panose="020B0004020202020204" pitchFamily="34" charset="0"/>
                <a:cs typeface="Times New Roman" panose="02020603050405020304" pitchFamily="18" charset="0"/>
              </a:rPr>
              <a:t>And this leads me to the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APOLOGY</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 and here I would like to apologize not only to our esteemed host Pierre, who has been very helpful to me in the preparation of this presentation, but also to the interpreters and translators working behind the scenes, as I had previously sent a version of this presentation to them, but the presentation you are seeing today differs considerably from this previous version. </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So apologies for this inconvenience.</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de-DE" dirty="0"/>
          </a:p>
          <a:p>
            <a:r>
              <a:rPr lang="de-DE" dirty="0"/>
              <a:t>SLIDE CHANGE</a:t>
            </a:r>
          </a:p>
        </p:txBody>
      </p:sp>
      <p:sp>
        <p:nvSpPr>
          <p:cNvPr id="4" name="Foliennummernplatzhalter 3"/>
          <p:cNvSpPr>
            <a:spLocks noGrp="1"/>
          </p:cNvSpPr>
          <p:nvPr>
            <p:ph type="sldNum" sz="quarter" idx="5"/>
          </p:nvPr>
        </p:nvSpPr>
        <p:spPr/>
        <p:txBody>
          <a:bodyPr/>
          <a:lstStyle/>
          <a:p>
            <a:fld id="{95FD0DDF-565D-40B9-9B5B-3E2FDE544343}" type="slidenum">
              <a:rPr lang="de-DE" smtClean="0"/>
              <a:t>2</a:t>
            </a:fld>
            <a:endParaRPr lang="de-DE"/>
          </a:p>
        </p:txBody>
      </p:sp>
    </p:spTree>
    <p:extLst>
      <p:ext uri="{BB962C8B-B14F-4D97-AF65-F5344CB8AC3E}">
        <p14:creationId xmlns:p14="http://schemas.microsoft.com/office/powerpoint/2010/main" val="35409177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But going back to our topic at hand and my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SOCRACTIC REVELATION</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SCIO NESCIO</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I then figured: Well, I am working for a CMO, and when I thought about that, an image sprang to my mind: the image of being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IN THE TRENCHES</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in a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fight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And while this may sound a bit cynical and maybe even macabre in times when we are confronted with very real geopolitical strife on a daily basis, it was nonetheless the image I had in my head: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being in the trenches, standing shoulder to shoulder with and fighting for the rights of those whose rights we as a CMO have been entrusted with: the authors and composers of musical works. </a:t>
            </a:r>
            <a:endParaRPr lang="de-DE" sz="18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And it is these authors and composers of musical works who sit at the centre of many of the creative works we are talking about at this meeting, and who I therefore like to identify as the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ORIGINATORS OF COPYRIGHT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And I think this fact that we as CMOs have the unique opportunity to interact with those originators of copyright on a daily basis, and learn about their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concerns, ideas and hopes</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And therefore I think the biggest strength for me in this short presentation would be to relay some of those concerns, ideas and hopes of our “originators of copyright”, specifically in the context of online streaming exploitation, to you here today.</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de-DE" dirty="0"/>
          </a:p>
        </p:txBody>
      </p:sp>
      <p:sp>
        <p:nvSpPr>
          <p:cNvPr id="4" name="Foliennummernplatzhalter 3"/>
          <p:cNvSpPr>
            <a:spLocks noGrp="1"/>
          </p:cNvSpPr>
          <p:nvPr>
            <p:ph type="sldNum" sz="quarter" idx="5"/>
          </p:nvPr>
        </p:nvSpPr>
        <p:spPr/>
        <p:txBody>
          <a:bodyPr/>
          <a:lstStyle/>
          <a:p>
            <a:fld id="{95FD0DDF-565D-40B9-9B5B-3E2FDE544343}" type="slidenum">
              <a:rPr lang="de-DE" smtClean="0"/>
              <a:t>3</a:t>
            </a:fld>
            <a:endParaRPr lang="de-DE"/>
          </a:p>
        </p:txBody>
      </p:sp>
    </p:spTree>
    <p:extLst>
      <p:ext uri="{BB962C8B-B14F-4D97-AF65-F5344CB8AC3E}">
        <p14:creationId xmlns:p14="http://schemas.microsoft.com/office/powerpoint/2010/main" val="39662450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nSpc>
                <a:spcPct val="107000"/>
              </a:lnSpc>
              <a:spcAft>
                <a:spcPts val="800"/>
              </a:spcAft>
            </a:pPr>
            <a:r>
              <a:rPr lang="en-GB" sz="1600" kern="100" dirty="0">
                <a:effectLst/>
                <a:latin typeface="Aptos" panose="020B0004020202020204" pitchFamily="34" charset="0"/>
                <a:ea typeface="Aptos" panose="020B0004020202020204" pitchFamily="34" charset="0"/>
                <a:cs typeface="Times New Roman" panose="02020603050405020304" pitchFamily="18" charset="0"/>
              </a:rPr>
              <a:t>So I would like to highlight three of the topics covered by the ALAI questionnaire from the perspective of our members, and try to place them in a streaming context.</a:t>
            </a:r>
            <a:endParaRPr lang="de-DE"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600" kern="100" dirty="0">
                <a:effectLst/>
                <a:latin typeface="Aptos" panose="020B0004020202020204" pitchFamily="34" charset="0"/>
                <a:ea typeface="Aptos" panose="020B0004020202020204" pitchFamily="34" charset="0"/>
                <a:cs typeface="Times New Roman" panose="02020603050405020304" pitchFamily="18" charset="0"/>
              </a:rPr>
              <a:t>And I would like to start with the first keyword: </a:t>
            </a:r>
            <a:r>
              <a:rPr lang="en-GB" sz="1600" b="1" kern="100" dirty="0">
                <a:effectLst/>
                <a:latin typeface="Aptos" panose="020B0004020202020204" pitchFamily="34" charset="0"/>
                <a:ea typeface="Aptos" panose="020B0004020202020204" pitchFamily="34" charset="0"/>
                <a:cs typeface="Times New Roman" panose="02020603050405020304" pitchFamily="18" charset="0"/>
              </a:rPr>
              <a:t>TRANSFER</a:t>
            </a:r>
            <a:endParaRPr lang="de-DE" sz="16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600" kern="100" dirty="0">
                <a:effectLst/>
                <a:latin typeface="Aptos" panose="020B0004020202020204" pitchFamily="34" charset="0"/>
                <a:ea typeface="Aptos" panose="020B0004020202020204" pitchFamily="34" charset="0"/>
                <a:cs typeface="Times New Roman" panose="02020603050405020304" pitchFamily="18" charset="0"/>
              </a:rPr>
              <a:t>Now without going into too much legal details – as I am sure most of you are very familiar with these – I would like to look at some select questions of rights transfers from the perspective of our members.</a:t>
            </a:r>
            <a:endParaRPr lang="de-DE"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600" kern="100" dirty="0">
                <a:effectLst/>
                <a:latin typeface="Aptos" panose="020B0004020202020204" pitchFamily="34" charset="0"/>
                <a:ea typeface="Aptos" panose="020B0004020202020204" pitchFamily="34" charset="0"/>
                <a:cs typeface="Times New Roman" panose="02020603050405020304" pitchFamily="18" charset="0"/>
              </a:rPr>
              <a:t>So while Austrian law </a:t>
            </a:r>
            <a:r>
              <a:rPr lang="en-GB" sz="1600" b="1" kern="100" dirty="0">
                <a:effectLst/>
                <a:latin typeface="Aptos" panose="020B0004020202020204" pitchFamily="34" charset="0"/>
                <a:ea typeface="Aptos" panose="020B0004020202020204" pitchFamily="34" charset="0"/>
                <a:cs typeface="Times New Roman" panose="02020603050405020304" pitchFamily="18" charset="0"/>
              </a:rPr>
              <a:t>does not permit a full transfer </a:t>
            </a:r>
            <a:r>
              <a:rPr lang="en-GB" sz="1600" kern="100" dirty="0">
                <a:effectLst/>
                <a:latin typeface="Aptos" panose="020B0004020202020204" pitchFamily="34" charset="0"/>
                <a:ea typeface="Aptos" panose="020B0004020202020204" pitchFamily="34" charset="0"/>
                <a:cs typeface="Times New Roman" panose="02020603050405020304" pitchFamily="18" charset="0"/>
              </a:rPr>
              <a:t>of copyrights, it does of course enable the issuance of licenses – either </a:t>
            </a:r>
            <a:r>
              <a:rPr lang="en-GB" sz="1600" b="1" kern="100" dirty="0">
                <a:effectLst/>
                <a:latin typeface="Aptos" panose="020B0004020202020204" pitchFamily="34" charset="0"/>
                <a:ea typeface="Aptos" panose="020B0004020202020204" pitchFamily="34" charset="0"/>
                <a:cs typeface="Times New Roman" panose="02020603050405020304" pitchFamily="18" charset="0"/>
              </a:rPr>
              <a:t>non-exclusive or exclusive licenses</a:t>
            </a:r>
            <a:r>
              <a:rPr lang="en-GB" sz="1600" kern="100" dirty="0">
                <a:effectLst/>
                <a:latin typeface="Aptos" panose="020B0004020202020204" pitchFamily="34" charset="0"/>
                <a:ea typeface="Aptos" panose="020B0004020202020204" pitchFamily="34" charset="0"/>
                <a:cs typeface="Times New Roman" panose="02020603050405020304" pitchFamily="18" charset="0"/>
              </a:rPr>
              <a:t>.</a:t>
            </a:r>
            <a:endParaRPr lang="de-DE" sz="1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de-DE" dirty="0"/>
          </a:p>
        </p:txBody>
      </p:sp>
      <p:sp>
        <p:nvSpPr>
          <p:cNvPr id="4" name="Foliennummernplatzhalter 3"/>
          <p:cNvSpPr>
            <a:spLocks noGrp="1"/>
          </p:cNvSpPr>
          <p:nvPr>
            <p:ph type="sldNum" sz="quarter" idx="5"/>
          </p:nvPr>
        </p:nvSpPr>
        <p:spPr/>
        <p:txBody>
          <a:bodyPr/>
          <a:lstStyle/>
          <a:p>
            <a:fld id="{95FD0DDF-565D-40B9-9B5B-3E2FDE544343}" type="slidenum">
              <a:rPr lang="de-DE" smtClean="0"/>
              <a:t>4</a:t>
            </a:fld>
            <a:endParaRPr lang="de-DE"/>
          </a:p>
        </p:txBody>
      </p:sp>
    </p:spTree>
    <p:extLst>
      <p:ext uri="{BB962C8B-B14F-4D97-AF65-F5344CB8AC3E}">
        <p14:creationId xmlns:p14="http://schemas.microsoft.com/office/powerpoint/2010/main" val="981680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In this context, and especially with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STREAMING</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being one of the “newer” types of exploitations, this leads me to highlight the question of the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SCOPE</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of such licenses, and in particular the question of how to deal with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HITHERTO UNKNOWN TYPES OF EXPLOITATION</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And here Article 24c Austrian Copyright Act introduced the “Purpose Transfer Principle” into Austrian law – and that means that generally a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RESTRICTIVE INTERPRETATION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should be applied when determining the scope of a specific license. </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Additionally, in respect of UNKNOWN TYPES OF EXPLOITATION,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Article 24c introduces a WRITTEN FORM REQUIREMENT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as well as a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RIGHT OF REVOCATION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of previously granted licenses within 3 months upon notification of an intended new exploitation; which can also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NOT BE WAIVED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in advance.</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de-DE" dirty="0"/>
          </a:p>
        </p:txBody>
      </p:sp>
      <p:sp>
        <p:nvSpPr>
          <p:cNvPr id="4" name="Foliennummernplatzhalter 3"/>
          <p:cNvSpPr>
            <a:spLocks noGrp="1"/>
          </p:cNvSpPr>
          <p:nvPr>
            <p:ph type="sldNum" sz="quarter" idx="5"/>
          </p:nvPr>
        </p:nvSpPr>
        <p:spPr/>
        <p:txBody>
          <a:bodyPr/>
          <a:lstStyle/>
          <a:p>
            <a:fld id="{95FD0DDF-565D-40B9-9B5B-3E2FDE544343}" type="slidenum">
              <a:rPr lang="de-DE" smtClean="0"/>
              <a:t>5</a:t>
            </a:fld>
            <a:endParaRPr lang="de-DE" dirty="0"/>
          </a:p>
        </p:txBody>
      </p:sp>
    </p:spTree>
    <p:extLst>
      <p:ext uri="{BB962C8B-B14F-4D97-AF65-F5344CB8AC3E}">
        <p14:creationId xmlns:p14="http://schemas.microsoft.com/office/powerpoint/2010/main" val="5541334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Now this question of the scope of a rights transfer also ties into the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SECOND KEYWORD</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which I would name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FAIRNESS</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At the end of the day, the goal of copyright is to ensure a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fair and proportionate” remuneration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for rights holders such as authors and composers.</a:t>
            </a:r>
          </a:p>
          <a:p>
            <a:pPr>
              <a:lnSpc>
                <a:spcPct val="107000"/>
              </a:lnSpc>
              <a:spcAft>
                <a:spcPts val="800"/>
              </a:spcAft>
            </a:pPr>
            <a:r>
              <a:rPr lang="en-GB" sz="1800" kern="100" dirty="0">
                <a:latin typeface="Aptos" panose="020B0004020202020204" pitchFamily="34" charset="0"/>
                <a:ea typeface="Aptos" panose="020B0004020202020204" pitchFamily="34" charset="0"/>
                <a:cs typeface="Times New Roman" panose="02020603050405020304" pitchFamily="18" charset="0"/>
              </a:rPr>
              <a:t>And we know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that royalties generated from online streaming exploitation have on the one hand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displaced physical and download sales</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but at the same time also yield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considerably lower monetary results.</a:t>
            </a:r>
            <a:endParaRPr lang="de-DE" sz="18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Article 37c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of the Austrian Copyright Act is one provision that can address this topic in recent history at least to a certain degree, as this provision entitles rights holders to an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ADDITIONAL FAIR AND PROPORTIONATE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remuneration if the original remuneration later on appears as obviously inadequately low.</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In the context of the streaming environment, this can be potentially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relevant in the audiovisual fields</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notably in respect of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BUY OUT-type contracts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for musical works incorporated in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film works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or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video games,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the latter being a steadily growing and very important market, that has meanwhile overtaken the film industry, but still remains a very difficult market for rights holders to navigate. </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de-DE" dirty="0"/>
          </a:p>
        </p:txBody>
      </p:sp>
      <p:sp>
        <p:nvSpPr>
          <p:cNvPr id="4" name="Foliennummernplatzhalter 3"/>
          <p:cNvSpPr>
            <a:spLocks noGrp="1"/>
          </p:cNvSpPr>
          <p:nvPr>
            <p:ph type="sldNum" sz="quarter" idx="5"/>
          </p:nvPr>
        </p:nvSpPr>
        <p:spPr/>
        <p:txBody>
          <a:bodyPr/>
          <a:lstStyle/>
          <a:p>
            <a:fld id="{95FD0DDF-565D-40B9-9B5B-3E2FDE544343}" type="slidenum">
              <a:rPr lang="de-DE" smtClean="0"/>
              <a:t>6</a:t>
            </a:fld>
            <a:endParaRPr lang="de-DE"/>
          </a:p>
        </p:txBody>
      </p:sp>
    </p:spTree>
    <p:extLst>
      <p:ext uri="{BB962C8B-B14F-4D97-AF65-F5344CB8AC3E}">
        <p14:creationId xmlns:p14="http://schemas.microsoft.com/office/powerpoint/2010/main" val="40023995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And finally, the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THIRD KEYWORD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I would like to address is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TRANSPARENCY</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Now while there are legal obligations surrounding transparency for rights holders in Austrian law, notably the transparency and reporting obligations for CMOs in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Article 41 Austrian Copyright Act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those obligations are certainly being fulfilled by most CMOs – and I would like to show you as an example an excerpt from an actual AKM distribution, relating to online streaming – namely my own.</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de-DE" dirty="0"/>
          </a:p>
        </p:txBody>
      </p:sp>
      <p:sp>
        <p:nvSpPr>
          <p:cNvPr id="4" name="Foliennummernplatzhalter 3"/>
          <p:cNvSpPr>
            <a:spLocks noGrp="1"/>
          </p:cNvSpPr>
          <p:nvPr>
            <p:ph type="sldNum" sz="quarter" idx="5"/>
          </p:nvPr>
        </p:nvSpPr>
        <p:spPr/>
        <p:txBody>
          <a:bodyPr/>
          <a:lstStyle/>
          <a:p>
            <a:fld id="{95FD0DDF-565D-40B9-9B5B-3E2FDE544343}" type="slidenum">
              <a:rPr lang="de-DE" smtClean="0"/>
              <a:t>7</a:t>
            </a:fld>
            <a:endParaRPr lang="de-DE"/>
          </a:p>
        </p:txBody>
      </p:sp>
    </p:spTree>
    <p:extLst>
      <p:ext uri="{BB962C8B-B14F-4D97-AF65-F5344CB8AC3E}">
        <p14:creationId xmlns:p14="http://schemas.microsoft.com/office/powerpoint/2010/main" val="7337469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On this screenshot you can see that AKM fulfils the transparency obligations by displaying information such as the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right holder name, the title and work number of each individual work</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the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role the rights holder has in that work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(in this case “C” for composer), the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territory of exploitation</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the exact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number of usages reported and distributed</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and of course the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monetary amount distributed</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On a side note, In my particular case, this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very opulent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monetary amount also explains why I am here on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a stage TALKING about my music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as opposed to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being on a stage actually PERFORMING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my music, but that is the topic for another day.</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However, I would like to pose the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question</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of whether these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TRANSPARENCY obligations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should really be directed as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CMOs</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since at the end of the day, my feeling is that CMOs and rights holders are, as said, “in the trenches” together and fighting for the same goal.</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de-DE" dirty="0"/>
          </a:p>
        </p:txBody>
      </p:sp>
      <p:sp>
        <p:nvSpPr>
          <p:cNvPr id="4" name="Foliennummernplatzhalter 3"/>
          <p:cNvSpPr>
            <a:spLocks noGrp="1"/>
          </p:cNvSpPr>
          <p:nvPr>
            <p:ph type="sldNum" sz="quarter" idx="5"/>
          </p:nvPr>
        </p:nvSpPr>
        <p:spPr/>
        <p:txBody>
          <a:bodyPr/>
          <a:lstStyle/>
          <a:p>
            <a:fld id="{95FD0DDF-565D-40B9-9B5B-3E2FDE544343}" type="slidenum">
              <a:rPr lang="de-DE" smtClean="0"/>
              <a:t>8</a:t>
            </a:fld>
            <a:endParaRPr lang="de-DE"/>
          </a:p>
        </p:txBody>
      </p:sp>
    </p:spTree>
    <p:extLst>
      <p:ext uri="{BB962C8B-B14F-4D97-AF65-F5344CB8AC3E}">
        <p14:creationId xmlns:p14="http://schemas.microsoft.com/office/powerpoint/2010/main" val="25843538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Should it therefore not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rather be the DSPs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in the streaming environment, those who actually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exploit</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the rights and should pay the fair and proportionate remuneration, to be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subjected to stronger transparency obligations</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I am asking this because DSPs not only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influence</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but frequently even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determine</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the way royalties for rights holders are calculated and distributed, as it is only the DSPs who truly are the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MASTERS OF THE DATA</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and who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see and hear everything</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DSPs know the extent of the catalogue made available by them; they have all the interesting data such as streaming numbers, revenues generated, demographics, user behaviour etc., and they control the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TRANSPARENCY of that data versus rights holders: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CMOs, Labels, Publishers and authors and composers alike.</a:t>
            </a: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And finally, they actively influence royalty distribution by introducing different distribution models – from the “classic”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PRO RATA MODEL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to newer alternative models such as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USER CENTRIC </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or even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ARTIST CENTRIC MODELs</a:t>
            </a:r>
            <a:r>
              <a:rPr lang="en-GB" sz="1800" kern="100" dirty="0">
                <a:effectLst/>
                <a:latin typeface="Aptos" panose="020B0004020202020204" pitchFamily="34" charset="0"/>
                <a:ea typeface="Aptos" panose="020B0004020202020204" pitchFamily="34" charset="0"/>
                <a:cs typeface="Times New Roman" panose="02020603050405020304" pitchFamily="18" charset="0"/>
              </a:rPr>
              <a:t>, where in the case of ARTIST CENTRIC MODELS, DSPs introduce higher-value payouts for certain artist groups (e.g. “professional” artists) and parameters by which to determine membership in some groups, and subsequently distribute higher amounts to such artists. </a:t>
            </a:r>
          </a:p>
          <a:p>
            <a:pPr>
              <a:lnSpc>
                <a:spcPct val="107000"/>
              </a:lnSpc>
              <a:spcAft>
                <a:spcPts val="800"/>
              </a:spcAft>
            </a:pPr>
            <a:r>
              <a:rPr lang="en-GB" sz="1800" kern="100" dirty="0">
                <a:effectLst/>
                <a:latin typeface="Aptos" panose="020B0004020202020204" pitchFamily="34" charset="0"/>
                <a:ea typeface="Aptos" panose="020B0004020202020204" pitchFamily="34" charset="0"/>
                <a:cs typeface="Times New Roman" panose="02020603050405020304" pitchFamily="18" charset="0"/>
              </a:rPr>
              <a:t>So in closing, I would like to ask this question: no matter your position on such alternative royalty allocation methods, </a:t>
            </a:r>
            <a:r>
              <a:rPr lang="en-GB" sz="1800" b="1" kern="100" dirty="0">
                <a:effectLst/>
                <a:latin typeface="Aptos" panose="020B0004020202020204" pitchFamily="34" charset="0"/>
                <a:ea typeface="Aptos" panose="020B0004020202020204" pitchFamily="34" charset="0"/>
                <a:cs typeface="Times New Roman" panose="02020603050405020304" pitchFamily="18" charset="0"/>
              </a:rPr>
              <a:t>should it really be the USERS of the rights who determine these rules, instead of the RIGHTS HOLDERS?</a:t>
            </a:r>
            <a:endParaRPr lang="de-DE" sz="18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endParaRPr lang="de-DE"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de-DE" dirty="0"/>
          </a:p>
        </p:txBody>
      </p:sp>
      <p:sp>
        <p:nvSpPr>
          <p:cNvPr id="4" name="Foliennummernplatzhalter 3"/>
          <p:cNvSpPr>
            <a:spLocks noGrp="1"/>
          </p:cNvSpPr>
          <p:nvPr>
            <p:ph type="sldNum" sz="quarter" idx="5"/>
          </p:nvPr>
        </p:nvSpPr>
        <p:spPr/>
        <p:txBody>
          <a:bodyPr/>
          <a:lstStyle/>
          <a:p>
            <a:fld id="{95FD0DDF-565D-40B9-9B5B-3E2FDE544343}" type="slidenum">
              <a:rPr lang="de-DE" smtClean="0"/>
              <a:t>9</a:t>
            </a:fld>
            <a:endParaRPr lang="de-DE"/>
          </a:p>
        </p:txBody>
      </p:sp>
    </p:spTree>
    <p:extLst>
      <p:ext uri="{BB962C8B-B14F-4D97-AF65-F5344CB8AC3E}">
        <p14:creationId xmlns:p14="http://schemas.microsoft.com/office/powerpoint/2010/main" val="6354621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e-DE"/>
              <a:t>Titelmasterformat durch Klicken bearbeiten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Formatvorlagen des Textmasters bearbeiten</a:t>
            </a:r>
          </a:p>
        </p:txBody>
      </p:sp>
      <p:sp>
        <p:nvSpPr>
          <p:cNvPr id="3" name="Date Placeholder 2"/>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e-DE"/>
              <a:t>Titelmasterformat durch Klicken bearbeiten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e-DE"/>
              <a:t>Titelmasterformat durch Klicken bearbeiten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Formatvorlagen des Textmasters bearbeiten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e-DE"/>
              <a:t>Titelmasterformat durch Klicken bearbeiten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e-DE"/>
              <a:t>Titelmasterformat durch Klicken bearbeiten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Formatvorlagen des Textmasters bearbeiten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e-DE"/>
              <a:t>Titelmasterformat durch Klicken bearbeiten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Formatvorlagen des Textmasters bearbeiten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nchor="ct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e-DE"/>
              <a:t>Titelmasterformat durch Klicken bearbeiten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Titelmasterformat durch Klicken bearbeiten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e-DE"/>
              <a:t>Titelmasterformat durch Klicken bearbeiten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e-DE"/>
              <a:t>Titelmasterformat durch Klicken bearbeiten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Formatvorlagen des Textmasters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10/9/2025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10/9/2025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4212" y="685799"/>
            <a:ext cx="9882188" cy="2971801"/>
          </a:xfrm>
        </p:spPr>
        <p:txBody>
          <a:bodyPr>
            <a:noAutofit/>
          </a:bodyPr>
          <a:lstStyle/>
          <a:p>
            <a:r>
              <a:rPr lang="de-DE" sz="3600" b="1" dirty="0"/>
              <a:t>Streaming, </a:t>
            </a:r>
            <a:r>
              <a:rPr lang="de-DE" sz="3600" b="1" dirty="0" err="1"/>
              <a:t>transfer</a:t>
            </a:r>
            <a:r>
              <a:rPr lang="de-DE" sz="3600" b="1" dirty="0"/>
              <a:t> </a:t>
            </a:r>
            <a:r>
              <a:rPr lang="de-DE" sz="3600" b="1" dirty="0" err="1"/>
              <a:t>of</a:t>
            </a:r>
            <a:r>
              <a:rPr lang="de-DE" sz="3600" b="1" dirty="0"/>
              <a:t> </a:t>
            </a:r>
            <a:r>
              <a:rPr lang="de-DE" sz="3600" b="1" dirty="0" err="1"/>
              <a:t>rights</a:t>
            </a:r>
            <a:r>
              <a:rPr lang="de-DE" sz="3600" b="1" dirty="0"/>
              <a:t>, and </a:t>
            </a:r>
            <a:r>
              <a:rPr lang="de-DE" sz="3600" b="1" dirty="0" err="1"/>
              <a:t>management</a:t>
            </a:r>
            <a:r>
              <a:rPr lang="de-DE" sz="3600" b="1" dirty="0"/>
              <a:t> </a:t>
            </a:r>
            <a:r>
              <a:rPr lang="de-DE" sz="3600" b="1" dirty="0" err="1"/>
              <a:t>of</a:t>
            </a:r>
            <a:r>
              <a:rPr lang="de-DE" sz="3600" b="1" dirty="0"/>
              <a:t> large </a:t>
            </a:r>
            <a:r>
              <a:rPr lang="de-DE" sz="3600" b="1" dirty="0" err="1"/>
              <a:t>catalogues</a:t>
            </a:r>
            <a:br>
              <a:rPr lang="de-DE" sz="3600" dirty="0"/>
            </a:br>
            <a:br>
              <a:rPr lang="de-DE" sz="3200" dirty="0"/>
            </a:br>
            <a:r>
              <a:rPr lang="de-DE" sz="2800" dirty="0"/>
              <a:t>AN AUSTRIAN PERSPECTIVE OF music </a:t>
            </a:r>
            <a:r>
              <a:rPr lang="de-DE" sz="2800" dirty="0" err="1"/>
              <a:t>authors</a:t>
            </a:r>
            <a:r>
              <a:rPr lang="de-DE" sz="2800" dirty="0"/>
              <a:t> &amp; COMPOSERS in </a:t>
            </a:r>
            <a:r>
              <a:rPr lang="de-DE" sz="2800" dirty="0" err="1"/>
              <a:t>the</a:t>
            </a:r>
            <a:r>
              <a:rPr lang="de-DE" sz="2800" dirty="0"/>
              <a:t> </a:t>
            </a:r>
            <a:r>
              <a:rPr lang="de-DE" sz="2800" dirty="0" err="1"/>
              <a:t>streaming</a:t>
            </a:r>
            <a:r>
              <a:rPr lang="de-DE" sz="2800" dirty="0"/>
              <a:t> </a:t>
            </a:r>
            <a:r>
              <a:rPr lang="de-DE" sz="2800" dirty="0" err="1"/>
              <a:t>age</a:t>
            </a:r>
            <a:endParaRPr lang="de-DE" sz="2800" dirty="0"/>
          </a:p>
        </p:txBody>
      </p:sp>
      <p:sp>
        <p:nvSpPr>
          <p:cNvPr id="3" name="Untertitel 2"/>
          <p:cNvSpPr>
            <a:spLocks noGrp="1"/>
          </p:cNvSpPr>
          <p:nvPr>
            <p:ph type="subTitle" idx="1"/>
          </p:nvPr>
        </p:nvSpPr>
        <p:spPr/>
        <p:txBody>
          <a:bodyPr>
            <a:normAutofit fontScale="92500" lnSpcReduction="10000"/>
          </a:bodyPr>
          <a:lstStyle/>
          <a:p>
            <a:endParaRPr lang="de-DE" dirty="0"/>
          </a:p>
          <a:p>
            <a:endParaRPr lang="de-DE" dirty="0"/>
          </a:p>
          <a:p>
            <a:r>
              <a:rPr lang="de-DE" dirty="0"/>
              <a:t>Mag. Siegfried Samer, MBA</a:t>
            </a:r>
          </a:p>
          <a:p>
            <a:r>
              <a:rPr lang="de-DE" dirty="0"/>
              <a:t>AKM &amp; </a:t>
            </a:r>
            <a:r>
              <a:rPr lang="de-DE" dirty="0" err="1"/>
              <a:t>austro</a:t>
            </a:r>
            <a:r>
              <a:rPr lang="de-DE" dirty="0"/>
              <a:t> </a:t>
            </a:r>
            <a:r>
              <a:rPr lang="de-DE" dirty="0" err="1"/>
              <a:t>mechana</a:t>
            </a:r>
            <a:endParaRPr lang="de-DE" dirty="0"/>
          </a:p>
          <a:p>
            <a:r>
              <a:rPr lang="de-DE" dirty="0"/>
              <a:t>Head </a:t>
            </a:r>
            <a:r>
              <a:rPr lang="de-DE" dirty="0" err="1"/>
              <a:t>of</a:t>
            </a:r>
            <a:r>
              <a:rPr lang="de-DE" dirty="0"/>
              <a:t> Media</a:t>
            </a:r>
          </a:p>
        </p:txBody>
      </p:sp>
    </p:spTree>
    <p:extLst>
      <p:ext uri="{BB962C8B-B14F-4D97-AF65-F5344CB8AC3E}">
        <p14:creationId xmlns:p14="http://schemas.microsoft.com/office/powerpoint/2010/main" val="1771818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90066" y="282779"/>
            <a:ext cx="11480079" cy="1507067"/>
          </a:xfrm>
        </p:spPr>
        <p:txBody>
          <a:bodyPr/>
          <a:lstStyle/>
          <a:p>
            <a:r>
              <a:rPr lang="de-DE" dirty="0"/>
              <a:t>Topics </a:t>
            </a:r>
            <a:r>
              <a:rPr lang="de-DE" dirty="0" err="1"/>
              <a:t>for</a:t>
            </a:r>
            <a:r>
              <a:rPr lang="de-DE" dirty="0"/>
              <a:t> </a:t>
            </a:r>
            <a:r>
              <a:rPr lang="de-DE" dirty="0" err="1"/>
              <a:t>discussion</a:t>
            </a:r>
            <a:endParaRPr lang="de-DE" dirty="0"/>
          </a:p>
        </p:txBody>
      </p:sp>
      <p:sp>
        <p:nvSpPr>
          <p:cNvPr id="3" name="Inhaltsplatzhalter 2"/>
          <p:cNvSpPr>
            <a:spLocks noGrp="1"/>
          </p:cNvSpPr>
          <p:nvPr>
            <p:ph idx="1"/>
          </p:nvPr>
        </p:nvSpPr>
        <p:spPr>
          <a:xfrm>
            <a:off x="190066" y="1599096"/>
            <a:ext cx="11341535" cy="4918700"/>
          </a:xfrm>
        </p:spPr>
        <p:txBody>
          <a:bodyPr>
            <a:normAutofit fontScale="70000" lnSpcReduction="20000"/>
          </a:bodyPr>
          <a:lstStyle/>
          <a:p>
            <a:pPr marL="457200" indent="-457200">
              <a:buFont typeface="+mj-lt"/>
              <a:buAutoNum type="arabicPeriod"/>
            </a:pPr>
            <a:r>
              <a:rPr lang="en-GB" b="1" dirty="0"/>
              <a:t>INCREASING VISIBILITY FOR AUTHORS?</a:t>
            </a:r>
          </a:p>
          <a:p>
            <a:pPr lvl="1"/>
            <a:r>
              <a:rPr lang="en-GB" dirty="0"/>
              <a:t>Putting a larger spotlight on creators ‘behind’ recorded music</a:t>
            </a:r>
          </a:p>
          <a:p>
            <a:pPr lvl="1"/>
            <a:r>
              <a:rPr lang="en-GB" dirty="0"/>
              <a:t>Legal obligations for DSPs to provide correct songwriter credits, both in metadata &amp; outward presentation?</a:t>
            </a:r>
          </a:p>
          <a:p>
            <a:pPr lvl="1"/>
            <a:endParaRPr lang="en-GB" dirty="0"/>
          </a:p>
          <a:p>
            <a:pPr marL="342900" indent="-342900">
              <a:buFont typeface="+mj-lt"/>
              <a:buAutoNum type="arabicPeriod"/>
            </a:pPr>
            <a:r>
              <a:rPr lang="en-GB" b="1" dirty="0"/>
              <a:t>ENSURING ADEQUATE &amp; FAIR REMUNERATION?</a:t>
            </a:r>
          </a:p>
          <a:p>
            <a:pPr lvl="1"/>
            <a:r>
              <a:rPr lang="en-GB" dirty="0"/>
              <a:t>Addressing imbalance of remuneration between songwriters &amp; master rights holders</a:t>
            </a:r>
          </a:p>
          <a:p>
            <a:pPr lvl="1"/>
            <a:r>
              <a:rPr lang="en-GB" dirty="0"/>
              <a:t>Stronger involvement of CMOs in fields that have traditionally been dominated by “Buy Out” contracts</a:t>
            </a:r>
          </a:p>
          <a:p>
            <a:pPr lvl="1"/>
            <a:r>
              <a:rPr lang="en-GB" dirty="0"/>
              <a:t>Improving metadata quality to ensure better matching rates</a:t>
            </a:r>
          </a:p>
          <a:p>
            <a:pPr lvl="1"/>
            <a:r>
              <a:rPr lang="en-GB" dirty="0"/>
              <a:t>Regulating DSP involvement in determination of royalty allocation and distribution</a:t>
            </a:r>
          </a:p>
          <a:p>
            <a:pPr lvl="1"/>
            <a:r>
              <a:rPr lang="en-GB" dirty="0"/>
              <a:t>Regulation of transparency obligations of DSPs?</a:t>
            </a:r>
          </a:p>
          <a:p>
            <a:pPr lvl="1"/>
            <a:endParaRPr lang="en-GB" dirty="0"/>
          </a:p>
          <a:p>
            <a:pPr marL="457200" indent="-457200">
              <a:buFont typeface="+mj-lt"/>
              <a:buAutoNum type="arabicPeriod"/>
            </a:pPr>
            <a:r>
              <a:rPr lang="en-GB" b="1" dirty="0"/>
              <a:t>DEALING WITH AI IN THE MUSIC INDUSTRY?</a:t>
            </a:r>
          </a:p>
          <a:p>
            <a:pPr lvl="1"/>
            <a:r>
              <a:rPr lang="en-GB" dirty="0"/>
              <a:t>Establishing working legal framework to ensure adequate compensation for use of musical works in training of AI / licensing AI output and subsequent use</a:t>
            </a:r>
          </a:p>
          <a:p>
            <a:pPr lvl="1"/>
            <a:r>
              <a:rPr lang="en-GB" dirty="0"/>
              <a:t>Finding workable solutions to identify musical works used in AI content generation and apply in the context of AI content on streaming platforms</a:t>
            </a:r>
          </a:p>
          <a:p>
            <a:pPr lvl="1"/>
            <a:r>
              <a:rPr lang="en-GB" dirty="0"/>
              <a:t>Legal obligations for DSPs to address AI content on their platforms, e.g. different distribution rules/per stream values for AI content</a:t>
            </a:r>
          </a:p>
          <a:p>
            <a:endParaRPr lang="en-GB" dirty="0"/>
          </a:p>
        </p:txBody>
      </p:sp>
    </p:spTree>
    <p:extLst>
      <p:ext uri="{BB962C8B-B14F-4D97-AF65-F5344CB8AC3E}">
        <p14:creationId xmlns:p14="http://schemas.microsoft.com/office/powerpoint/2010/main" val="1696346277"/>
      </p:ext>
    </p:extLst>
  </p:cSld>
  <p:clrMapOvr>
    <a:masterClrMapping/>
  </p:clrMapOvr>
  <mc:AlternateContent xmlns:mc="http://schemas.openxmlformats.org/markup-compatibility/2006" xmlns:p14="http://schemas.microsoft.com/office/powerpoint/2010/main">
    <mc:Choice Requires="p14">
      <p:transition p14:dur="10" advClick="0">
        <p:cut/>
      </p:transition>
    </mc:Choice>
    <mc:Fallback xmlns="">
      <p:transition advClick="0">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4212" y="685799"/>
            <a:ext cx="9882188" cy="2971801"/>
          </a:xfrm>
        </p:spPr>
        <p:txBody>
          <a:bodyPr>
            <a:noAutofit/>
          </a:bodyPr>
          <a:lstStyle/>
          <a:p>
            <a:r>
              <a:rPr lang="de-DE" sz="3600" b="1" dirty="0"/>
              <a:t>Streaming, </a:t>
            </a:r>
            <a:r>
              <a:rPr lang="de-DE" sz="3600" b="1" dirty="0" err="1"/>
              <a:t>transfer</a:t>
            </a:r>
            <a:r>
              <a:rPr lang="de-DE" sz="3600" b="1" dirty="0"/>
              <a:t> </a:t>
            </a:r>
            <a:r>
              <a:rPr lang="de-DE" sz="3600" b="1" dirty="0" err="1"/>
              <a:t>of</a:t>
            </a:r>
            <a:r>
              <a:rPr lang="de-DE" sz="3600" b="1" dirty="0"/>
              <a:t> </a:t>
            </a:r>
            <a:r>
              <a:rPr lang="de-DE" sz="3600" b="1" dirty="0" err="1"/>
              <a:t>rights</a:t>
            </a:r>
            <a:r>
              <a:rPr lang="de-DE" sz="3600" b="1" dirty="0"/>
              <a:t>, and </a:t>
            </a:r>
            <a:r>
              <a:rPr lang="de-DE" sz="3600" b="1" dirty="0" err="1"/>
              <a:t>management</a:t>
            </a:r>
            <a:r>
              <a:rPr lang="de-DE" sz="3600" b="1" dirty="0"/>
              <a:t> </a:t>
            </a:r>
            <a:r>
              <a:rPr lang="de-DE" sz="3600" b="1" dirty="0" err="1"/>
              <a:t>of</a:t>
            </a:r>
            <a:r>
              <a:rPr lang="de-DE" sz="3600" b="1" dirty="0"/>
              <a:t> large </a:t>
            </a:r>
            <a:r>
              <a:rPr lang="de-DE" sz="3600" b="1" dirty="0" err="1"/>
              <a:t>catalogues</a:t>
            </a:r>
            <a:br>
              <a:rPr lang="de-DE" sz="3600" dirty="0"/>
            </a:br>
            <a:br>
              <a:rPr lang="de-DE" sz="3200" dirty="0"/>
            </a:br>
            <a:r>
              <a:rPr lang="de-DE" sz="2800" dirty="0"/>
              <a:t>AN AUSTRIAN PERSPECTIVE OF music </a:t>
            </a:r>
            <a:r>
              <a:rPr lang="de-DE" sz="2800" dirty="0" err="1"/>
              <a:t>authors</a:t>
            </a:r>
            <a:r>
              <a:rPr lang="de-DE" sz="2800" dirty="0"/>
              <a:t> &amp; COMPOSERS in </a:t>
            </a:r>
            <a:r>
              <a:rPr lang="de-DE" sz="2800" dirty="0" err="1"/>
              <a:t>the</a:t>
            </a:r>
            <a:r>
              <a:rPr lang="de-DE" sz="2800" dirty="0"/>
              <a:t> </a:t>
            </a:r>
            <a:r>
              <a:rPr lang="de-DE" sz="2800" dirty="0" err="1"/>
              <a:t>streaming</a:t>
            </a:r>
            <a:r>
              <a:rPr lang="de-DE" sz="2800" dirty="0"/>
              <a:t> </a:t>
            </a:r>
            <a:r>
              <a:rPr lang="de-DE" sz="2800" dirty="0" err="1"/>
              <a:t>age</a:t>
            </a:r>
            <a:endParaRPr lang="de-DE" sz="2800" dirty="0"/>
          </a:p>
        </p:txBody>
      </p:sp>
      <p:sp>
        <p:nvSpPr>
          <p:cNvPr id="3" name="Untertitel 2"/>
          <p:cNvSpPr>
            <a:spLocks noGrp="1"/>
          </p:cNvSpPr>
          <p:nvPr>
            <p:ph type="subTitle" idx="1"/>
          </p:nvPr>
        </p:nvSpPr>
        <p:spPr/>
        <p:txBody>
          <a:bodyPr>
            <a:normAutofit fontScale="92500" lnSpcReduction="10000"/>
          </a:bodyPr>
          <a:lstStyle/>
          <a:p>
            <a:endParaRPr lang="de-DE" dirty="0"/>
          </a:p>
          <a:p>
            <a:endParaRPr lang="de-DE" dirty="0"/>
          </a:p>
          <a:p>
            <a:r>
              <a:rPr lang="de-DE" dirty="0"/>
              <a:t>Mag. Siegfried Samer, MBA</a:t>
            </a:r>
          </a:p>
          <a:p>
            <a:r>
              <a:rPr lang="de-DE" dirty="0"/>
              <a:t>AKM &amp; </a:t>
            </a:r>
            <a:r>
              <a:rPr lang="de-DE" dirty="0" err="1"/>
              <a:t>austro</a:t>
            </a:r>
            <a:r>
              <a:rPr lang="de-DE" dirty="0"/>
              <a:t> </a:t>
            </a:r>
            <a:r>
              <a:rPr lang="de-DE" dirty="0" err="1"/>
              <a:t>mechana</a:t>
            </a:r>
            <a:endParaRPr lang="de-DE" dirty="0"/>
          </a:p>
          <a:p>
            <a:r>
              <a:rPr lang="de-DE" dirty="0"/>
              <a:t>Head </a:t>
            </a:r>
            <a:r>
              <a:rPr lang="de-DE" dirty="0" err="1"/>
              <a:t>of</a:t>
            </a:r>
            <a:r>
              <a:rPr lang="de-DE" dirty="0"/>
              <a:t> Media</a:t>
            </a:r>
          </a:p>
        </p:txBody>
      </p:sp>
    </p:spTree>
    <p:extLst>
      <p:ext uri="{BB962C8B-B14F-4D97-AF65-F5344CB8AC3E}">
        <p14:creationId xmlns:p14="http://schemas.microsoft.com/office/powerpoint/2010/main" val="2853828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90066" y="340205"/>
            <a:ext cx="11480079" cy="1507067"/>
          </a:xfrm>
        </p:spPr>
        <p:txBody>
          <a:bodyPr/>
          <a:lstStyle/>
          <a:p>
            <a:r>
              <a:rPr lang="de-DE" dirty="0"/>
              <a:t>Music </a:t>
            </a:r>
            <a:r>
              <a:rPr lang="de-DE" dirty="0" err="1"/>
              <a:t>authors</a:t>
            </a:r>
            <a:r>
              <a:rPr lang="de-DE" dirty="0"/>
              <a:t>, </a:t>
            </a:r>
            <a:r>
              <a:rPr lang="de-DE" dirty="0" err="1"/>
              <a:t>composers</a:t>
            </a:r>
            <a:r>
              <a:rPr lang="de-DE" dirty="0"/>
              <a:t> </a:t>
            </a:r>
            <a:r>
              <a:rPr lang="de-DE" dirty="0" err="1"/>
              <a:t>and</a:t>
            </a:r>
            <a:r>
              <a:rPr lang="de-DE" dirty="0"/>
              <a:t> </a:t>
            </a:r>
            <a:r>
              <a:rPr lang="de-DE" dirty="0" err="1"/>
              <a:t>publishers</a:t>
            </a:r>
            <a:r>
              <a:rPr lang="de-DE" dirty="0"/>
              <a:t> </a:t>
            </a:r>
            <a:r>
              <a:rPr lang="de-DE" dirty="0" err="1"/>
              <a:t>as</a:t>
            </a:r>
            <a:r>
              <a:rPr lang="de-DE" dirty="0"/>
              <a:t> </a:t>
            </a:r>
            <a:r>
              <a:rPr lang="de-DE" dirty="0" err="1"/>
              <a:t>rights</a:t>
            </a:r>
            <a:r>
              <a:rPr lang="de-DE" dirty="0"/>
              <a:t> </a:t>
            </a:r>
            <a:r>
              <a:rPr lang="de-DE" dirty="0" err="1"/>
              <a:t>holders</a:t>
            </a:r>
            <a:endParaRPr lang="de-DE" dirty="0"/>
          </a:p>
        </p:txBody>
      </p:sp>
      <p:sp>
        <p:nvSpPr>
          <p:cNvPr id="3" name="Inhaltsplatzhalter 2"/>
          <p:cNvSpPr>
            <a:spLocks noGrp="1"/>
          </p:cNvSpPr>
          <p:nvPr>
            <p:ph idx="1"/>
          </p:nvPr>
        </p:nvSpPr>
        <p:spPr>
          <a:xfrm>
            <a:off x="259337" y="2141681"/>
            <a:ext cx="11341535" cy="4175992"/>
          </a:xfrm>
        </p:spPr>
        <p:txBody>
          <a:bodyPr>
            <a:normAutofit/>
          </a:bodyPr>
          <a:lstStyle/>
          <a:p>
            <a:r>
              <a:rPr lang="de-DE" b="1" dirty="0"/>
              <a:t>A THREEFOLD REVELATION</a:t>
            </a:r>
          </a:p>
          <a:p>
            <a:endParaRPr lang="de-DE" b="1" dirty="0"/>
          </a:p>
          <a:p>
            <a:r>
              <a:rPr lang="de-DE" b="1" dirty="0"/>
              <a:t>A SOCRATIC APOLOGY</a:t>
            </a:r>
          </a:p>
        </p:txBody>
      </p:sp>
    </p:spTree>
    <p:extLst>
      <p:ext uri="{BB962C8B-B14F-4D97-AF65-F5344CB8AC3E}">
        <p14:creationId xmlns:p14="http://schemas.microsoft.com/office/powerpoint/2010/main" val="2431233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90066" y="340205"/>
            <a:ext cx="11480079" cy="1507067"/>
          </a:xfrm>
        </p:spPr>
        <p:txBody>
          <a:bodyPr/>
          <a:lstStyle/>
          <a:p>
            <a:r>
              <a:rPr lang="de-DE" dirty="0"/>
              <a:t>Music </a:t>
            </a:r>
            <a:r>
              <a:rPr lang="de-DE" dirty="0" err="1"/>
              <a:t>authors</a:t>
            </a:r>
            <a:r>
              <a:rPr lang="de-DE" dirty="0"/>
              <a:t>, </a:t>
            </a:r>
            <a:r>
              <a:rPr lang="de-DE" dirty="0" err="1"/>
              <a:t>composers</a:t>
            </a:r>
            <a:r>
              <a:rPr lang="de-DE" dirty="0"/>
              <a:t> </a:t>
            </a:r>
            <a:r>
              <a:rPr lang="de-DE" dirty="0" err="1"/>
              <a:t>as</a:t>
            </a:r>
            <a:r>
              <a:rPr lang="de-DE" dirty="0"/>
              <a:t> </a:t>
            </a:r>
            <a:r>
              <a:rPr lang="de-DE" dirty="0" err="1"/>
              <a:t>rights</a:t>
            </a:r>
            <a:r>
              <a:rPr lang="de-DE" dirty="0"/>
              <a:t> </a:t>
            </a:r>
            <a:r>
              <a:rPr lang="de-DE" dirty="0" err="1"/>
              <a:t>holders</a:t>
            </a:r>
            <a:endParaRPr lang="de-DE" dirty="0"/>
          </a:p>
        </p:txBody>
      </p:sp>
      <p:sp>
        <p:nvSpPr>
          <p:cNvPr id="3" name="Inhaltsplatzhalter 2"/>
          <p:cNvSpPr>
            <a:spLocks noGrp="1"/>
          </p:cNvSpPr>
          <p:nvPr>
            <p:ph idx="1"/>
          </p:nvPr>
        </p:nvSpPr>
        <p:spPr>
          <a:xfrm>
            <a:off x="259337" y="2141681"/>
            <a:ext cx="11341535" cy="4175992"/>
          </a:xfrm>
        </p:spPr>
        <p:txBody>
          <a:bodyPr>
            <a:normAutofit/>
          </a:bodyPr>
          <a:lstStyle/>
          <a:p>
            <a:r>
              <a:rPr lang="de-DE" b="1" dirty="0" err="1"/>
              <a:t>Authors</a:t>
            </a:r>
            <a:r>
              <a:rPr lang="de-DE" dirty="0"/>
              <a:t> &amp; </a:t>
            </a:r>
            <a:r>
              <a:rPr lang="de-DE" b="1" dirty="0" err="1"/>
              <a:t>composers</a:t>
            </a:r>
            <a:r>
              <a:rPr lang="de-DE" dirty="0"/>
              <a:t> = </a:t>
            </a:r>
            <a:r>
              <a:rPr lang="de-DE" dirty="0" err="1"/>
              <a:t>core</a:t>
            </a:r>
            <a:r>
              <a:rPr lang="de-DE" dirty="0"/>
              <a:t> </a:t>
            </a:r>
            <a:r>
              <a:rPr lang="de-DE" dirty="0" err="1"/>
              <a:t>group</a:t>
            </a:r>
            <a:r>
              <a:rPr lang="de-DE" dirty="0"/>
              <a:t> </a:t>
            </a:r>
            <a:r>
              <a:rPr lang="de-DE" dirty="0" err="1"/>
              <a:t>of</a:t>
            </a:r>
            <a:r>
              <a:rPr lang="de-DE" dirty="0"/>
              <a:t> </a:t>
            </a:r>
            <a:r>
              <a:rPr lang="de-DE" dirty="0" err="1"/>
              <a:t>copyright</a:t>
            </a:r>
            <a:r>
              <a:rPr lang="de-DE" dirty="0"/>
              <a:t> </a:t>
            </a:r>
            <a:r>
              <a:rPr lang="de-DE" dirty="0" err="1"/>
              <a:t>rights</a:t>
            </a:r>
            <a:r>
              <a:rPr lang="de-DE" dirty="0"/>
              <a:t> </a:t>
            </a:r>
            <a:r>
              <a:rPr lang="de-DE" dirty="0" err="1"/>
              <a:t>holders</a:t>
            </a:r>
            <a:endParaRPr lang="de-DE" dirty="0"/>
          </a:p>
          <a:p>
            <a:endParaRPr lang="de-DE" dirty="0"/>
          </a:p>
          <a:p>
            <a:r>
              <a:rPr lang="de-DE" b="1" dirty="0"/>
              <a:t>„</a:t>
            </a:r>
            <a:r>
              <a:rPr lang="de-DE" b="1" dirty="0" err="1"/>
              <a:t>Originators</a:t>
            </a:r>
            <a:r>
              <a:rPr lang="de-DE" b="1" dirty="0"/>
              <a:t> </a:t>
            </a:r>
            <a:r>
              <a:rPr lang="de-DE" b="1" dirty="0" err="1"/>
              <a:t>of</a:t>
            </a:r>
            <a:r>
              <a:rPr lang="de-DE" b="1" dirty="0"/>
              <a:t> </a:t>
            </a:r>
            <a:r>
              <a:rPr lang="de-DE" b="1" dirty="0" err="1"/>
              <a:t>copyright</a:t>
            </a:r>
            <a:r>
              <a:rPr lang="de-DE" b="1" dirty="0"/>
              <a:t>“</a:t>
            </a:r>
          </a:p>
        </p:txBody>
      </p:sp>
    </p:spTree>
    <p:extLst>
      <p:ext uri="{BB962C8B-B14F-4D97-AF65-F5344CB8AC3E}">
        <p14:creationId xmlns:p14="http://schemas.microsoft.com/office/powerpoint/2010/main" val="972356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90066" y="340205"/>
            <a:ext cx="11480079" cy="1507067"/>
          </a:xfrm>
        </p:spPr>
        <p:txBody>
          <a:bodyPr/>
          <a:lstStyle/>
          <a:p>
            <a:r>
              <a:rPr lang="de-DE" dirty="0"/>
              <a:t>KEYWORD 1: TRANSFER</a:t>
            </a:r>
          </a:p>
        </p:txBody>
      </p:sp>
      <p:sp>
        <p:nvSpPr>
          <p:cNvPr id="3" name="Inhaltsplatzhalter 2"/>
          <p:cNvSpPr>
            <a:spLocks noGrp="1"/>
          </p:cNvSpPr>
          <p:nvPr>
            <p:ph idx="1"/>
          </p:nvPr>
        </p:nvSpPr>
        <p:spPr>
          <a:xfrm>
            <a:off x="259337" y="1108364"/>
            <a:ext cx="11341535" cy="5209309"/>
          </a:xfrm>
        </p:spPr>
        <p:txBody>
          <a:bodyPr>
            <a:normAutofit/>
          </a:bodyPr>
          <a:lstStyle/>
          <a:p>
            <a:r>
              <a:rPr lang="en-GB" dirty="0"/>
              <a:t>Austrian law: </a:t>
            </a:r>
            <a:r>
              <a:rPr lang="en-GB" b="1" dirty="0"/>
              <a:t>Human authorship principle</a:t>
            </a:r>
          </a:p>
          <a:p>
            <a:endParaRPr lang="en-GB" b="1" dirty="0"/>
          </a:p>
          <a:p>
            <a:r>
              <a:rPr lang="en-GB" b="1" dirty="0"/>
              <a:t>No full transfer </a:t>
            </a:r>
            <a:r>
              <a:rPr lang="en-GB" dirty="0"/>
              <a:t>of copyright possible under Austrian law (‘</a:t>
            </a:r>
            <a:r>
              <a:rPr lang="en-GB" b="1" dirty="0"/>
              <a:t>principle of authorship</a:t>
            </a:r>
            <a:r>
              <a:rPr lang="en-GB" dirty="0"/>
              <a:t>’)</a:t>
            </a:r>
          </a:p>
          <a:p>
            <a:endParaRPr lang="en-GB" dirty="0"/>
          </a:p>
          <a:p>
            <a:r>
              <a:rPr lang="en-GB" dirty="0"/>
              <a:t>Austrian law distinguishes between </a:t>
            </a:r>
            <a:r>
              <a:rPr lang="en-GB" b="1" dirty="0"/>
              <a:t>exclusive licenses/rights transfers </a:t>
            </a:r>
            <a:r>
              <a:rPr lang="en-GB" dirty="0"/>
              <a:t>(‘</a:t>
            </a:r>
            <a:r>
              <a:rPr lang="en-GB" i="1" dirty="0" err="1"/>
              <a:t>Werknutzungsrecht</a:t>
            </a:r>
            <a:r>
              <a:rPr lang="en-GB" dirty="0"/>
              <a:t>’) and </a:t>
            </a:r>
            <a:r>
              <a:rPr lang="en-GB" b="1" dirty="0"/>
              <a:t>non-exclusive licenses </a:t>
            </a:r>
            <a:r>
              <a:rPr lang="en-GB" dirty="0"/>
              <a:t>(‘</a:t>
            </a:r>
            <a:r>
              <a:rPr lang="en-GB" i="1" dirty="0" err="1"/>
              <a:t>Werknutzungsbewilligung</a:t>
            </a:r>
            <a:r>
              <a:rPr lang="en-GB" dirty="0"/>
              <a:t>’)(§24 Austrian Copyright Act, ACA)</a:t>
            </a:r>
          </a:p>
          <a:p>
            <a:endParaRPr lang="en-GB" dirty="0"/>
          </a:p>
          <a:p>
            <a:r>
              <a:rPr lang="en-GB" dirty="0"/>
              <a:t>Non-exclusive licenses which have been granted </a:t>
            </a:r>
            <a:r>
              <a:rPr lang="en-GB" b="1" dirty="0"/>
              <a:t>prior</a:t>
            </a:r>
            <a:r>
              <a:rPr lang="en-GB" dirty="0"/>
              <a:t> to the grant of an exclusive license remain valid (§24 (2) ACA)</a:t>
            </a:r>
          </a:p>
        </p:txBody>
      </p:sp>
    </p:spTree>
    <p:extLst>
      <p:ext uri="{BB962C8B-B14F-4D97-AF65-F5344CB8AC3E}">
        <p14:creationId xmlns:p14="http://schemas.microsoft.com/office/powerpoint/2010/main" val="3894776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90066" y="340205"/>
            <a:ext cx="11480079" cy="1507067"/>
          </a:xfrm>
        </p:spPr>
        <p:txBody>
          <a:bodyPr/>
          <a:lstStyle/>
          <a:p>
            <a:r>
              <a:rPr lang="de-DE" dirty="0"/>
              <a:t>KEYWORD 1: TRANSFER</a:t>
            </a:r>
          </a:p>
        </p:txBody>
      </p:sp>
      <p:sp>
        <p:nvSpPr>
          <p:cNvPr id="3" name="Inhaltsplatzhalter 2"/>
          <p:cNvSpPr>
            <a:spLocks noGrp="1"/>
          </p:cNvSpPr>
          <p:nvPr>
            <p:ph idx="1"/>
          </p:nvPr>
        </p:nvSpPr>
        <p:spPr>
          <a:xfrm>
            <a:off x="259337" y="1108364"/>
            <a:ext cx="11341535" cy="5209309"/>
          </a:xfrm>
        </p:spPr>
        <p:txBody>
          <a:bodyPr>
            <a:normAutofit/>
          </a:bodyPr>
          <a:lstStyle/>
          <a:p>
            <a:r>
              <a:rPr lang="en-GB" dirty="0"/>
              <a:t>No legal limitation on scope of license grant or forms of exploitation</a:t>
            </a:r>
          </a:p>
          <a:p>
            <a:r>
              <a:rPr lang="en-GB" dirty="0"/>
              <a:t>But: §24c ACA introduces ‘</a:t>
            </a:r>
            <a:r>
              <a:rPr lang="en-GB" b="1" dirty="0"/>
              <a:t>Purpose Transfer Principle</a:t>
            </a:r>
            <a:r>
              <a:rPr lang="en-GB" dirty="0"/>
              <a:t>’ – restrictive interpretation of the scope of a rights grant</a:t>
            </a:r>
          </a:p>
          <a:p>
            <a:r>
              <a:rPr lang="en-GB" dirty="0"/>
              <a:t>§24c (2) ACA: </a:t>
            </a:r>
            <a:r>
              <a:rPr lang="en-GB" b="1" dirty="0"/>
              <a:t>written form </a:t>
            </a:r>
            <a:r>
              <a:rPr lang="en-GB" dirty="0"/>
              <a:t>as mandatory formal requirement for rights grants regarding  hitherto </a:t>
            </a:r>
            <a:r>
              <a:rPr lang="en-GB" b="1" dirty="0"/>
              <a:t>unknown types of exploitation</a:t>
            </a:r>
          </a:p>
          <a:p>
            <a:r>
              <a:rPr lang="en-GB" dirty="0"/>
              <a:t>§24c (2) ACA also provides for a </a:t>
            </a:r>
            <a:r>
              <a:rPr lang="en-GB" b="1" dirty="0"/>
              <a:t>right of revocation </a:t>
            </a:r>
            <a:r>
              <a:rPr lang="en-GB" dirty="0"/>
              <a:t>of previously granted license within 3 months upon notification of intended new form of exploitation</a:t>
            </a:r>
          </a:p>
          <a:p>
            <a:r>
              <a:rPr lang="en-GB" dirty="0"/>
              <a:t>Revocation right </a:t>
            </a:r>
            <a:r>
              <a:rPr lang="en-GB" b="1" dirty="0"/>
              <a:t>cannot be waived </a:t>
            </a:r>
            <a:r>
              <a:rPr lang="en-GB" dirty="0"/>
              <a:t>in advance</a:t>
            </a:r>
          </a:p>
          <a:p>
            <a:r>
              <a:rPr lang="en-GB" dirty="0"/>
              <a:t>Ultimately: </a:t>
            </a:r>
            <a:br>
              <a:rPr lang="en-GB" dirty="0"/>
            </a:br>
            <a:r>
              <a:rPr lang="en-GB" b="1" dirty="0"/>
              <a:t>Balance</a:t>
            </a:r>
            <a:r>
              <a:rPr lang="en-GB" dirty="0"/>
              <a:t> between freedom of the author to have control over their own rights and the ability of the CMO to effectively manage the rights they are entrusted with</a:t>
            </a:r>
          </a:p>
        </p:txBody>
      </p:sp>
    </p:spTree>
    <p:extLst>
      <p:ext uri="{BB962C8B-B14F-4D97-AF65-F5344CB8AC3E}">
        <p14:creationId xmlns:p14="http://schemas.microsoft.com/office/powerpoint/2010/main" val="1016389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90066" y="340205"/>
            <a:ext cx="11480079" cy="1507067"/>
          </a:xfrm>
        </p:spPr>
        <p:txBody>
          <a:bodyPr/>
          <a:lstStyle/>
          <a:p>
            <a:r>
              <a:rPr lang="de-DE" dirty="0"/>
              <a:t>KEYWORD 2: FAIRNESS</a:t>
            </a:r>
          </a:p>
        </p:txBody>
      </p:sp>
      <p:sp>
        <p:nvSpPr>
          <p:cNvPr id="3" name="Inhaltsplatzhalter 2"/>
          <p:cNvSpPr>
            <a:spLocks noGrp="1"/>
          </p:cNvSpPr>
          <p:nvPr>
            <p:ph idx="1"/>
          </p:nvPr>
        </p:nvSpPr>
        <p:spPr>
          <a:xfrm>
            <a:off x="259337" y="1108364"/>
            <a:ext cx="11341535" cy="5209309"/>
          </a:xfrm>
        </p:spPr>
        <p:txBody>
          <a:bodyPr>
            <a:normAutofit/>
          </a:bodyPr>
          <a:lstStyle/>
          <a:p>
            <a:r>
              <a:rPr lang="en-GB" b="1" dirty="0"/>
              <a:t>Fair remuneration</a:t>
            </a:r>
          </a:p>
          <a:p>
            <a:r>
              <a:rPr lang="en-GB" dirty="0"/>
              <a:t>§37b (2) ACA: author is entitled to </a:t>
            </a:r>
            <a:r>
              <a:rPr lang="en-GB" b="1" dirty="0"/>
              <a:t>fair and proportionate remuneration </a:t>
            </a:r>
            <a:r>
              <a:rPr lang="en-GB" dirty="0"/>
              <a:t>for rights grants/licenses for exploitations according to §§14-18a ACA</a:t>
            </a:r>
          </a:p>
          <a:p>
            <a:r>
              <a:rPr lang="en-GB" dirty="0"/>
              <a:t>§37c (1) ACA: authors are entitled to an </a:t>
            </a:r>
            <a:r>
              <a:rPr lang="en-GB" b="1" dirty="0"/>
              <a:t>additional fair and proportionate remuneration</a:t>
            </a:r>
            <a:r>
              <a:rPr lang="en-GB" dirty="0"/>
              <a:t>, if the original remuneration later on appears as clearly inadequately low due to subsequent profits generated by the exploitation of the work (transposition of Art 20 of DIR(EU) 2019/790)</a:t>
            </a:r>
          </a:p>
        </p:txBody>
      </p:sp>
    </p:spTree>
    <p:extLst>
      <p:ext uri="{BB962C8B-B14F-4D97-AF65-F5344CB8AC3E}">
        <p14:creationId xmlns:p14="http://schemas.microsoft.com/office/powerpoint/2010/main" val="3854937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90066" y="282779"/>
            <a:ext cx="11480079" cy="1507067"/>
          </a:xfrm>
        </p:spPr>
        <p:txBody>
          <a:bodyPr>
            <a:normAutofit/>
          </a:bodyPr>
          <a:lstStyle/>
          <a:p>
            <a:r>
              <a:rPr lang="de-DE" dirty="0"/>
              <a:t>KEYWORD 3: TRANSPARENCY</a:t>
            </a:r>
          </a:p>
        </p:txBody>
      </p:sp>
      <p:sp>
        <p:nvSpPr>
          <p:cNvPr id="3" name="Inhaltsplatzhalter 2"/>
          <p:cNvSpPr>
            <a:spLocks noGrp="1"/>
          </p:cNvSpPr>
          <p:nvPr>
            <p:ph idx="1"/>
          </p:nvPr>
        </p:nvSpPr>
        <p:spPr>
          <a:xfrm>
            <a:off x="190066" y="2058504"/>
            <a:ext cx="11341535" cy="4459291"/>
          </a:xfrm>
        </p:spPr>
        <p:txBody>
          <a:bodyPr>
            <a:normAutofit fontScale="85000" lnSpcReduction="20000"/>
          </a:bodyPr>
          <a:lstStyle/>
          <a:p>
            <a:r>
              <a:rPr lang="en-GB" dirty="0"/>
              <a:t>§28 ACSA: CMOs have to fulfil </a:t>
            </a:r>
            <a:r>
              <a:rPr lang="en-GB" b="1" dirty="0"/>
              <a:t>certain information obligations </a:t>
            </a:r>
            <a:r>
              <a:rPr lang="en-GB" dirty="0"/>
              <a:t>towards rights holders before concluding representation agreement (e.g. ability of right holder to still grant licenses for certain non-commercial purposes)</a:t>
            </a:r>
          </a:p>
          <a:p>
            <a:r>
              <a:rPr lang="en-GB" dirty="0"/>
              <a:t>§41 ACSA: </a:t>
            </a:r>
            <a:r>
              <a:rPr lang="en-GB" b="1" dirty="0"/>
              <a:t>Transparency and reporting obligations for CMOs</a:t>
            </a:r>
          </a:p>
          <a:p>
            <a:pPr lvl="1"/>
            <a:r>
              <a:rPr lang="en-GB" dirty="0"/>
              <a:t>Minimum reporting once per year</a:t>
            </a:r>
          </a:p>
          <a:p>
            <a:pPr lvl="1"/>
            <a:r>
              <a:rPr lang="en-GB" dirty="0"/>
              <a:t>Reporting to contain sufficient data to monitor correct allocation and distribution of royalties</a:t>
            </a:r>
          </a:p>
          <a:p>
            <a:pPr lvl="1"/>
            <a:r>
              <a:rPr lang="en-GB" dirty="0"/>
              <a:t>Must contain:</a:t>
            </a:r>
          </a:p>
          <a:p>
            <a:pPr lvl="2"/>
            <a:r>
              <a:rPr lang="en-GB" dirty="0"/>
              <a:t>Contact details of rights holder</a:t>
            </a:r>
          </a:p>
          <a:p>
            <a:pPr lvl="2"/>
            <a:r>
              <a:rPr lang="en-GB" dirty="0"/>
              <a:t>Revenues allocated to the rights holder &amp; amounts distributed</a:t>
            </a:r>
          </a:p>
          <a:p>
            <a:pPr lvl="2"/>
            <a:r>
              <a:rPr lang="en-GB" dirty="0"/>
              <a:t>By rights category/type of use</a:t>
            </a:r>
          </a:p>
          <a:p>
            <a:pPr lvl="2"/>
            <a:r>
              <a:rPr lang="en-GB" dirty="0"/>
              <a:t>Period covered by the report (unless necessary data not available to CMO)</a:t>
            </a:r>
          </a:p>
          <a:p>
            <a:pPr lvl="2"/>
            <a:r>
              <a:rPr lang="en-GB" dirty="0"/>
              <a:t>Deductions from revenues (e.g. administrative costs; social &amp; cultural services etc.)</a:t>
            </a:r>
          </a:p>
          <a:p>
            <a:pPr lvl="2"/>
            <a:r>
              <a:rPr lang="en-GB" dirty="0"/>
              <a:t>Revenues allocated but not yet distributed</a:t>
            </a:r>
          </a:p>
          <a:p>
            <a:pPr marL="914400" lvl="2" indent="0">
              <a:buNone/>
            </a:pPr>
            <a:endParaRPr lang="en-GB" dirty="0"/>
          </a:p>
          <a:p>
            <a:r>
              <a:rPr lang="en-GB" dirty="0"/>
              <a:t>AKM &amp; </a:t>
            </a:r>
            <a:r>
              <a:rPr lang="en-GB" dirty="0" err="1"/>
              <a:t>austro</a:t>
            </a:r>
            <a:r>
              <a:rPr lang="en-GB" dirty="0"/>
              <a:t> </a:t>
            </a:r>
            <a:r>
              <a:rPr lang="en-GB" dirty="0" err="1"/>
              <a:t>mechana</a:t>
            </a:r>
            <a:r>
              <a:rPr lang="en-GB" dirty="0"/>
              <a:t>: distributions currently 4 x / year</a:t>
            </a:r>
          </a:p>
          <a:p>
            <a:endParaRPr lang="en-GB" dirty="0"/>
          </a:p>
          <a:p>
            <a:endParaRPr lang="en-GB" dirty="0"/>
          </a:p>
        </p:txBody>
      </p:sp>
    </p:spTree>
    <p:extLst>
      <p:ext uri="{BB962C8B-B14F-4D97-AF65-F5344CB8AC3E}">
        <p14:creationId xmlns:p14="http://schemas.microsoft.com/office/powerpoint/2010/main" val="2810885861"/>
      </p:ext>
    </p:extLst>
  </p:cSld>
  <p:clrMapOvr>
    <a:masterClrMapping/>
  </p:clrMapOvr>
  <mc:AlternateContent xmlns:mc="http://schemas.openxmlformats.org/markup-compatibility/2006" xmlns:p14="http://schemas.microsoft.com/office/powerpoint/2010/main">
    <mc:Choice Requires="p14">
      <p:transition p14:dur="10" advClick="0">
        <p:cut/>
      </p:transition>
    </mc:Choice>
    <mc:Fallback xmlns="">
      <p:transition advClick="0">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90066" y="282779"/>
            <a:ext cx="11480079" cy="1507067"/>
          </a:xfrm>
        </p:spPr>
        <p:txBody>
          <a:bodyPr>
            <a:normAutofit/>
          </a:bodyPr>
          <a:lstStyle/>
          <a:p>
            <a:r>
              <a:rPr lang="de-DE" dirty="0"/>
              <a:t>Keyword 3: Transparency</a:t>
            </a:r>
          </a:p>
        </p:txBody>
      </p:sp>
      <p:sp>
        <p:nvSpPr>
          <p:cNvPr id="3" name="Inhaltsplatzhalter 2"/>
          <p:cNvSpPr>
            <a:spLocks noGrp="1"/>
          </p:cNvSpPr>
          <p:nvPr>
            <p:ph idx="1"/>
          </p:nvPr>
        </p:nvSpPr>
        <p:spPr>
          <a:xfrm>
            <a:off x="190066" y="2365046"/>
            <a:ext cx="11341535" cy="1188193"/>
          </a:xfrm>
        </p:spPr>
        <p:txBody>
          <a:bodyPr>
            <a:normAutofit/>
          </a:bodyPr>
          <a:lstStyle/>
          <a:p>
            <a:r>
              <a:rPr lang="en-GB" dirty="0"/>
              <a:t>Sample distribution from AKM for streaming usage:</a:t>
            </a:r>
          </a:p>
          <a:p>
            <a:endParaRPr lang="en-GB" dirty="0"/>
          </a:p>
          <a:p>
            <a:endParaRPr lang="en-GB" dirty="0"/>
          </a:p>
          <a:p>
            <a:endParaRPr lang="en-GB" dirty="0"/>
          </a:p>
          <a:p>
            <a:endParaRPr lang="en-GB" dirty="0"/>
          </a:p>
        </p:txBody>
      </p:sp>
      <p:pic>
        <p:nvPicPr>
          <p:cNvPr id="5" name="Grafik 4" descr="Ein Bild, das Text, Screenshot, Zahl, Schrift enthält.">
            <a:extLst>
              <a:ext uri="{FF2B5EF4-FFF2-40B4-BE49-F238E27FC236}">
                <a16:creationId xmlns:a16="http://schemas.microsoft.com/office/drawing/2014/main" id="{939076DE-A99E-A453-56C9-207A0FEB495A}"/>
              </a:ext>
            </a:extLst>
          </p:cNvPr>
          <p:cNvPicPr>
            <a:picLocks noChangeAspect="1"/>
          </p:cNvPicPr>
          <p:nvPr/>
        </p:nvPicPr>
        <p:blipFill>
          <a:blip r:embed="rId3"/>
          <a:stretch>
            <a:fillRect/>
          </a:stretch>
        </p:blipFill>
        <p:spPr>
          <a:xfrm>
            <a:off x="2612886" y="2279693"/>
            <a:ext cx="6846957" cy="4419281"/>
          </a:xfrm>
          <a:prstGeom prst="rect">
            <a:avLst/>
          </a:prstGeom>
        </p:spPr>
      </p:pic>
    </p:spTree>
    <p:extLst>
      <p:ext uri="{BB962C8B-B14F-4D97-AF65-F5344CB8AC3E}">
        <p14:creationId xmlns:p14="http://schemas.microsoft.com/office/powerpoint/2010/main" val="663050698"/>
      </p:ext>
    </p:extLst>
  </p:cSld>
  <p:clrMapOvr>
    <a:masterClrMapping/>
  </p:clrMapOvr>
  <mc:AlternateContent xmlns:mc="http://schemas.openxmlformats.org/markup-compatibility/2006" xmlns:p14="http://schemas.microsoft.com/office/powerpoint/2010/main">
    <mc:Choice Requires="p14">
      <p:transition p14:dur="10" advClick="0">
        <p:cut/>
      </p:transition>
    </mc:Choice>
    <mc:Fallback xmlns="">
      <p:transition advClick="0">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90066" y="282779"/>
            <a:ext cx="11480079" cy="1507067"/>
          </a:xfrm>
        </p:spPr>
        <p:txBody>
          <a:bodyPr>
            <a:normAutofit/>
          </a:bodyPr>
          <a:lstStyle/>
          <a:p>
            <a:r>
              <a:rPr lang="de-DE" dirty="0"/>
              <a:t>KEYWORD 3: TRANSPARENCY</a:t>
            </a:r>
          </a:p>
        </p:txBody>
      </p:sp>
      <p:sp>
        <p:nvSpPr>
          <p:cNvPr id="3" name="Inhaltsplatzhalter 2"/>
          <p:cNvSpPr>
            <a:spLocks noGrp="1"/>
          </p:cNvSpPr>
          <p:nvPr>
            <p:ph idx="1"/>
          </p:nvPr>
        </p:nvSpPr>
        <p:spPr>
          <a:xfrm>
            <a:off x="190066" y="2058504"/>
            <a:ext cx="11341535" cy="4459291"/>
          </a:xfrm>
        </p:spPr>
        <p:txBody>
          <a:bodyPr>
            <a:normAutofit fontScale="92500"/>
          </a:bodyPr>
          <a:lstStyle/>
          <a:p>
            <a:r>
              <a:rPr lang="en-GB" b="1" dirty="0"/>
              <a:t>Real question</a:t>
            </a:r>
            <a:r>
              <a:rPr lang="en-GB" dirty="0"/>
              <a:t>: Transparency obligations not directed at CMOs, but at </a:t>
            </a:r>
            <a:r>
              <a:rPr lang="en-GB" b="1" dirty="0"/>
              <a:t>DSPs</a:t>
            </a:r>
            <a:r>
              <a:rPr lang="en-GB" dirty="0"/>
              <a:t> instead?</a:t>
            </a:r>
            <a:br>
              <a:rPr lang="en-GB" dirty="0"/>
            </a:br>
            <a:endParaRPr lang="en-GB" dirty="0"/>
          </a:p>
          <a:p>
            <a:r>
              <a:rPr lang="en-GB" dirty="0"/>
              <a:t>DSPs as those who exploit rights often influence, if not outright determine, matters of transparency and royalty distribution by the mere fact that they control the data:</a:t>
            </a:r>
          </a:p>
          <a:p>
            <a:pPr lvl="1"/>
            <a:r>
              <a:rPr lang="en-GB" dirty="0"/>
              <a:t>Only DSPs know the extent of the catalogue made available by them</a:t>
            </a:r>
          </a:p>
          <a:p>
            <a:pPr lvl="1"/>
            <a:r>
              <a:rPr lang="en-GB" dirty="0"/>
              <a:t>DSPs ‘see everything’ when it comes to streaming numbers, demographics, user behaviour etc</a:t>
            </a:r>
          </a:p>
          <a:p>
            <a:pPr lvl="1"/>
            <a:r>
              <a:rPr lang="en-GB" dirty="0"/>
              <a:t>DSPs often obscure this information or share only parts of it with the rights holders</a:t>
            </a:r>
          </a:p>
          <a:p>
            <a:pPr lvl="1"/>
            <a:r>
              <a:rPr lang="en-GB" dirty="0"/>
              <a:t>DSPs actively influence royalty distribution, e.g. by introducing new payout models:</a:t>
            </a:r>
          </a:p>
          <a:p>
            <a:pPr lvl="2"/>
            <a:r>
              <a:rPr lang="en-GB" dirty="0"/>
              <a:t>User-Centric Models</a:t>
            </a:r>
          </a:p>
          <a:p>
            <a:pPr lvl="2"/>
            <a:r>
              <a:rPr lang="en-GB" dirty="0"/>
              <a:t>Artist-Centric Models (e.g. Deezer, Soundcloud)</a:t>
            </a:r>
          </a:p>
          <a:p>
            <a:r>
              <a:rPr lang="en-GB" dirty="0"/>
              <a:t>Question: Should it really be in the hands of the DSP as the exploiter of rights to determine the transparency and calculation of royalty distributions?</a:t>
            </a:r>
          </a:p>
          <a:p>
            <a:endParaRPr lang="en-GB" dirty="0"/>
          </a:p>
        </p:txBody>
      </p:sp>
    </p:spTree>
    <p:extLst>
      <p:ext uri="{BB962C8B-B14F-4D97-AF65-F5344CB8AC3E}">
        <p14:creationId xmlns:p14="http://schemas.microsoft.com/office/powerpoint/2010/main" val="1195701155"/>
      </p:ext>
    </p:extLst>
  </p:cSld>
  <p:clrMapOvr>
    <a:masterClrMapping/>
  </p:clrMapOvr>
  <mc:AlternateContent xmlns:mc="http://schemas.openxmlformats.org/markup-compatibility/2006" xmlns:p14="http://schemas.microsoft.com/office/powerpoint/2010/main">
    <mc:Choice Requires="p14">
      <p:transition p14:dur="10" advClick="0">
        <p:cut/>
      </p:transition>
    </mc:Choice>
    <mc:Fallback xmlns="">
      <p:transition advClick="0">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Segment">
  <a:themeElements>
    <a:clrScheme name="Slice">
      <a:dk1>
        <a:sysClr val="windowText" lastClr="000000"/>
      </a:dk1>
      <a:lt1>
        <a:sysClr val="window" lastClr="FFFFFF"/>
      </a:lt1>
      <a:dk2>
        <a:srgbClr val="AD2E03"/>
      </a:dk2>
      <a:lt2>
        <a:srgbClr val="D75626"/>
      </a:lt2>
      <a:accent1>
        <a:srgbClr val="760603"/>
      </a:accent1>
      <a:accent2>
        <a:srgbClr val="FA9C1F"/>
      </a:accent2>
      <a:accent3>
        <a:srgbClr val="D9BB55"/>
      </a:accent3>
      <a:accent4>
        <a:srgbClr val="829551"/>
      </a:accent4>
      <a:accent5>
        <a:srgbClr val="58A28B"/>
      </a:accent5>
      <a:accent6>
        <a:srgbClr val="426480"/>
      </a:accent6>
      <a:hlink>
        <a:srgbClr val="460402"/>
      </a:hlink>
      <a:folHlink>
        <a:srgbClr val="991111"/>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42000"/>
                <a:satMod val="200000"/>
                <a:lumMod val="118000"/>
              </a:schemeClr>
            </a:gs>
            <a:gs pos="100000">
              <a:schemeClr val="phClr">
                <a:shade val="94000"/>
                <a:hueMod val="22000"/>
                <a:satMod val="220000"/>
                <a:lumMod val="6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903AAAE-3EA5-424A-B142-CC51DC1F897D}"/>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Slice</Template>
  <TotalTime>0</TotalTime>
  <Words>2696</Words>
  <Application>Microsoft Office PowerPoint</Application>
  <PresentationFormat>Breitbild</PresentationFormat>
  <Paragraphs>138</Paragraphs>
  <Slides>11</Slides>
  <Notes>11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11</vt:i4>
      </vt:variant>
    </vt:vector>
  </HeadingPairs>
  <TitlesOfParts>
    <vt:vector size="15" baseType="lpstr">
      <vt:lpstr>Aptos</vt:lpstr>
      <vt:lpstr>Century Gothic</vt:lpstr>
      <vt:lpstr>Wingdings 3</vt:lpstr>
      <vt:lpstr>Segment</vt:lpstr>
      <vt:lpstr>Streaming, transfer of rights, and management of large catalogues  AN AUSTRIAN PERSPECTIVE OF music authors &amp; COMPOSERS in the streaming age</vt:lpstr>
      <vt:lpstr>Music authors, composers and publishers as rights holders</vt:lpstr>
      <vt:lpstr>Music authors, composers as rights holders</vt:lpstr>
      <vt:lpstr>KEYWORD 1: TRANSFER</vt:lpstr>
      <vt:lpstr>KEYWORD 1: TRANSFER</vt:lpstr>
      <vt:lpstr>KEYWORD 2: FAIRNESS</vt:lpstr>
      <vt:lpstr>KEYWORD 3: TRANSPARENCY</vt:lpstr>
      <vt:lpstr>Keyword 3: Transparency</vt:lpstr>
      <vt:lpstr>KEYWORD 3: TRANSPARENCY</vt:lpstr>
      <vt:lpstr>Topics for discussion</vt:lpstr>
      <vt:lpstr>Streaming, transfer of rights, and management of large catalogues  AN AUSTRIAN PERSPECTIVE OF music authors &amp; COMPOSERS in the streaming age</vt:lpstr>
    </vt:vector>
  </TitlesOfParts>
  <Company>AKM/AUME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SAMER Siegfried</dc:creator>
  <cp:lastModifiedBy>SAMER Siegfried</cp:lastModifiedBy>
  <cp:revision>149</cp:revision>
  <dcterms:created xsi:type="dcterms:W3CDTF">2025-10-02T07:47:22Z</dcterms:created>
  <dcterms:modified xsi:type="dcterms:W3CDTF">2025-10-09T19:22:26Z</dcterms:modified>
</cp:coreProperties>
</file>